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6"/>
  </p:notesMasterIdLst>
  <p:sldIdLst>
    <p:sldId id="256" r:id="rId2"/>
    <p:sldId id="335" r:id="rId3"/>
    <p:sldId id="306" r:id="rId4"/>
    <p:sldId id="336" r:id="rId5"/>
    <p:sldId id="337" r:id="rId6"/>
    <p:sldId id="338" r:id="rId7"/>
    <p:sldId id="339" r:id="rId8"/>
    <p:sldId id="341" r:id="rId9"/>
    <p:sldId id="344" r:id="rId10"/>
    <p:sldId id="345" r:id="rId11"/>
    <p:sldId id="343" r:id="rId12"/>
    <p:sldId id="342" r:id="rId13"/>
    <p:sldId id="346" r:id="rId14"/>
    <p:sldId id="30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jo9PxYaVNA4/f+d/S9xgsfbLNE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B2D"/>
    <a:srgbClr val="7DB147"/>
    <a:srgbClr val="F3BF4C"/>
    <a:srgbClr val="C89A5F"/>
    <a:srgbClr val="00A3BB"/>
    <a:srgbClr val="3CB4E5"/>
    <a:srgbClr val="004876"/>
    <a:srgbClr val="373A36"/>
    <a:srgbClr val="BDCC3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78366"/>
  </p:normalViewPr>
  <p:slideViewPr>
    <p:cSldViewPr snapToGrid="0">
      <p:cViewPr varScale="1">
        <p:scale>
          <a:sx n="124" d="100"/>
          <a:sy n="124" d="100"/>
        </p:scale>
        <p:origin x="16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82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26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009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036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25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dfb5b67c0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g1dfb5b67c0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57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72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53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83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32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01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COVER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5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172"/>
            <a:ext cx="12191999" cy="686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918" y="1875277"/>
            <a:ext cx="3348164" cy="3107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4F31D4-9DE8-6FD5-D0DF-6CC195930D79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5B8A7E9B-DB3D-7C16-F6D2-754D0248DB9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56763B-7C02-75AB-DE96-BF2203C34E5A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1324B0CD-28FF-E852-B7E3-1D6DDA18FAA9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6"/>
          <p:cNvSpPr txBox="1">
            <a:spLocks noGrp="1"/>
          </p:cNvSpPr>
          <p:nvPr>
            <p:ph type="title"/>
          </p:nvPr>
        </p:nvSpPr>
        <p:spPr>
          <a:xfrm>
            <a:off x="838200" y="1459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body" idx="1"/>
          </p:nvPr>
        </p:nvSpPr>
        <p:spPr>
          <a:xfrm>
            <a:off x="838200" y="2919907"/>
            <a:ext cx="5181600" cy="272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body" idx="2"/>
          </p:nvPr>
        </p:nvSpPr>
        <p:spPr>
          <a:xfrm>
            <a:off x="6172200" y="2919907"/>
            <a:ext cx="5181600" cy="272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A8F91-5727-3D3D-E83A-DA2C5B169F77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F00A9497-31A6-3BE4-395C-D37D4011EC6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396846-2A90-E1B4-1A74-86257C966AFA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1AB9F66F-51D8-FC2F-BCDD-ADA9E7EEA3D0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7"/>
          <p:cNvSpPr txBox="1">
            <a:spLocks noGrp="1"/>
          </p:cNvSpPr>
          <p:nvPr>
            <p:ph type="title"/>
          </p:nvPr>
        </p:nvSpPr>
        <p:spPr>
          <a:xfrm>
            <a:off x="839788" y="11895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body" idx="1"/>
          </p:nvPr>
        </p:nvSpPr>
        <p:spPr>
          <a:xfrm>
            <a:off x="839788" y="250562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body" idx="2"/>
          </p:nvPr>
        </p:nvSpPr>
        <p:spPr>
          <a:xfrm>
            <a:off x="839788" y="3329534"/>
            <a:ext cx="5157787" cy="2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3"/>
          </p:nvPr>
        </p:nvSpPr>
        <p:spPr>
          <a:xfrm>
            <a:off x="6172200" y="250562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4"/>
          </p:nvPr>
        </p:nvSpPr>
        <p:spPr>
          <a:xfrm>
            <a:off x="6172200" y="3329534"/>
            <a:ext cx="5183188" cy="2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0A0904-330A-BB00-2F85-846BC20F6BA7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D49489B8-29A1-861C-E9BE-71834B379E6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50275-8BD0-0BBF-2A46-B9B1D60DD31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29710FF6-B289-D91E-A8DF-362BA6C00D24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406743" y="746626"/>
            <a:ext cx="9540924" cy="73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14669F-692E-C0EB-3E92-B939AA9CA956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301BF0D7-1A6D-E4C7-A817-374A79A424C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58D29-6681-CE61-4E79-610EEB8797A1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AD49C067-573D-0DD7-23D6-176DE0565974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AEB04E-AEC7-75C6-A5EE-8B4E346BCEAD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D0A8151D-B2F2-8EF3-BB10-CF656379965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1D508-EB8A-B426-53B0-DCB89EDBF3AB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2DFA4A17-EE82-CA8C-5EC0-79C46A0F0E91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244BF-DC27-00F8-57A1-D4AFD449AEF9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13241555-20FA-0984-3094-4A4824F7118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B677CF-3D15-93B2-5DC8-D5A381BEA335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AD168328-A441-0E81-7821-20FF1A7C446F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_COVER">
  <p:cSld name="1_MAIN_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6"/>
          <p:cNvPicPr preferRelativeResize="0"/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31"/>
          <a:stretch/>
        </p:blipFill>
        <p:spPr>
          <a:xfrm>
            <a:off x="4460240" y="1554480"/>
            <a:ext cx="7731759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6"/>
          <p:cNvSpPr txBox="1">
            <a:spLocks noGrp="1"/>
          </p:cNvSpPr>
          <p:nvPr>
            <p:ph type="body" idx="1"/>
          </p:nvPr>
        </p:nvSpPr>
        <p:spPr>
          <a:xfrm>
            <a:off x="0" y="3245370"/>
            <a:ext cx="12192000" cy="69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3600"/>
              <a:buNone/>
              <a:defRPr sz="3600" b="0"/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FF97FE-AC40-AD57-BFBC-5030CE1C57C2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oogle Shape;266;p32">
            <a:extLst>
              <a:ext uri="{FF2B5EF4-FFF2-40B4-BE49-F238E27FC236}">
                <a16:creationId xmlns:a16="http://schemas.microsoft.com/office/drawing/2014/main" id="{B2E52A67-066D-AA14-ED2C-2D17EB5A67F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2F1924-D528-654B-E10A-DBF53ED8A5A4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293;p35">
            <a:extLst>
              <a:ext uri="{FF2B5EF4-FFF2-40B4-BE49-F238E27FC236}">
                <a16:creationId xmlns:a16="http://schemas.microsoft.com/office/drawing/2014/main" id="{6686A791-5BA8-F44A-A777-56130DB44C7C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_COVER" preserve="1">
  <p:cSld name="7_MAIN_COV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;p46">
            <a:extLst>
              <a:ext uri="{FF2B5EF4-FFF2-40B4-BE49-F238E27FC236}">
                <a16:creationId xmlns:a16="http://schemas.microsoft.com/office/drawing/2014/main" id="{B604EBB6-A3F3-E574-544E-0ED813A8EDB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543413" y="753924"/>
            <a:ext cx="1105173" cy="10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E331C8-E595-9AA6-F346-3C9733BACD57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oogle Shape;266;p32">
            <a:extLst>
              <a:ext uri="{FF2B5EF4-FFF2-40B4-BE49-F238E27FC236}">
                <a16:creationId xmlns:a16="http://schemas.microsoft.com/office/drawing/2014/main" id="{7CABFA88-68FE-2A99-D246-DD5693A1341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73BF86-6340-C00C-61F0-4FA5545E0EF2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293;p35">
            <a:extLst>
              <a:ext uri="{FF2B5EF4-FFF2-40B4-BE49-F238E27FC236}">
                <a16:creationId xmlns:a16="http://schemas.microsoft.com/office/drawing/2014/main" id="{AF53D799-335B-2E85-E561-F726565F211F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7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IN_COVER" preserve="1">
  <p:cSld name="3_MAIN_COV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4;p46">
            <a:extLst>
              <a:ext uri="{FF2B5EF4-FFF2-40B4-BE49-F238E27FC236}">
                <a16:creationId xmlns:a16="http://schemas.microsoft.com/office/drawing/2014/main" id="{369A55F7-8600-88A2-B236-29778C8E07D7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31"/>
          <a:stretch/>
        </p:blipFill>
        <p:spPr>
          <a:xfrm>
            <a:off x="4460240" y="1554480"/>
            <a:ext cx="7731759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B2CE90-B639-27E8-E92A-B193428759D4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oogle Shape;266;p32">
            <a:extLst>
              <a:ext uri="{FF2B5EF4-FFF2-40B4-BE49-F238E27FC236}">
                <a16:creationId xmlns:a16="http://schemas.microsoft.com/office/drawing/2014/main" id="{3DA6572F-036E-D8D8-E585-F3F08E7184C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737A88-92A9-7EC9-9951-83C8E9D5C048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93;p35">
            <a:extLst>
              <a:ext uri="{FF2B5EF4-FFF2-40B4-BE49-F238E27FC236}">
                <a16:creationId xmlns:a16="http://schemas.microsoft.com/office/drawing/2014/main" id="{B3C7DAE0-BBCE-C91F-5549-DA06CAF5F57F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8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IN_COVER">
  <p:cSld name="6_MAIN_COVER">
    <p:bg>
      <p:bgPr>
        <a:solidFill>
          <a:srgbClr val="00487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46337" y="858155"/>
            <a:ext cx="1099325" cy="10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0"/>
          <p:cNvPicPr preferRelativeResize="0"/>
          <p:nvPr/>
        </p:nvPicPr>
        <p:blipFill rotWithShape="1">
          <a:blip r:embed="rId3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31"/>
          <a:stretch/>
        </p:blipFill>
        <p:spPr>
          <a:xfrm>
            <a:off x="4460240" y="1554480"/>
            <a:ext cx="7731759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0"/>
          <p:cNvSpPr txBox="1">
            <a:spLocks noGrp="1"/>
          </p:cNvSpPr>
          <p:nvPr>
            <p:ph type="body" idx="1"/>
          </p:nvPr>
        </p:nvSpPr>
        <p:spPr>
          <a:xfrm>
            <a:off x="0" y="3245370"/>
            <a:ext cx="12192000" cy="69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IN_COVER">
  <p:cSld name="5_MAIN_COVER">
    <p:bg>
      <p:bgPr>
        <a:solidFill>
          <a:srgbClr val="00487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46337" y="858155"/>
            <a:ext cx="1099325" cy="10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1"/>
          <p:cNvPicPr preferRelativeResize="0"/>
          <p:nvPr/>
        </p:nvPicPr>
        <p:blipFill rotWithShape="1">
          <a:blip r:embed="rId3"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31"/>
          <a:stretch/>
        </p:blipFill>
        <p:spPr>
          <a:xfrm>
            <a:off x="4460240" y="1554480"/>
            <a:ext cx="7731759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0" y="3245370"/>
            <a:ext cx="12192000" cy="69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_COVER">
  <p:cSld name="4_MAIN_COVER">
    <p:bg>
      <p:bgPr>
        <a:solidFill>
          <a:srgbClr val="004876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2"/>
          <p:cNvSpPr txBox="1">
            <a:spLocks noGrp="1"/>
          </p:cNvSpPr>
          <p:nvPr>
            <p:ph type="body" idx="1"/>
          </p:nvPr>
        </p:nvSpPr>
        <p:spPr>
          <a:xfrm>
            <a:off x="0" y="3100770"/>
            <a:ext cx="12192000" cy="69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4410" y="292231"/>
            <a:ext cx="1430847" cy="31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DC35F-5DEA-9569-F35A-E861A72F305E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oogle Shape;266;p32">
            <a:extLst>
              <a:ext uri="{FF2B5EF4-FFF2-40B4-BE49-F238E27FC236}">
                <a16:creationId xmlns:a16="http://schemas.microsoft.com/office/drawing/2014/main" id="{7DBF093E-62C2-EC59-D611-F9BB8250077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E02CDA-CC42-B0DC-3BC4-004A24781456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293;p35">
            <a:extLst>
              <a:ext uri="{FF2B5EF4-FFF2-40B4-BE49-F238E27FC236}">
                <a16:creationId xmlns:a16="http://schemas.microsoft.com/office/drawing/2014/main" id="{35B067C0-A78B-5A7E-DFF4-106423A11E6E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838200" y="1174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838200" y="2635094"/>
            <a:ext cx="10515600" cy="297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D72144-5269-8FD9-74C9-0C7C73684C24}"/>
              </a:ext>
            </a:extLst>
          </p:cNvPr>
          <p:cNvSpPr/>
          <p:nvPr userDrawn="1"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9555A908-C566-C3E1-E160-BE814B06C73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7DE472-0DD5-C238-F06E-076E32B90732}"/>
              </a:ext>
            </a:extLst>
          </p:cNvPr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D7B175D7-2BB9-3F54-7154-CED83028D4AD}"/>
              </a:ext>
            </a:extLst>
          </p:cNvPr>
          <p:cNvSpPr txBox="1"/>
          <p:nvPr userDrawn="1"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73A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3A3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73A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73A3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73A3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A3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73A3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73A3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7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1413294" y="2629587"/>
            <a:ext cx="9365411" cy="32380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How is it scanning 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AO Scan detects and identifies your unique profile. Your profile is like a unique digital fingerprint that only matches you.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For example, the unique phone number assigned to your phone, allows tones to be captured, shared back and forth, resulting in audible dialogue.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AO Scan technology receives your unique profile, captures your cell frequency patterns, identifying imbalances.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400CD0-CD81-A3F1-E198-1800E9DCD9FA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333A1E8-6DF9-FDA3-5844-C6BD491592C3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CD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Google Shape;276;g1dfb5b67c04_0_24">
              <a:extLst>
                <a:ext uri="{FF2B5EF4-FFF2-40B4-BE49-F238E27FC236}">
                  <a16:creationId xmlns:a16="http://schemas.microsoft.com/office/drawing/2014/main" id="{2F634F1F-4DBA-4358-0014-DCE19454D7CE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How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55502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1413294" y="2700957"/>
            <a:ext cx="9365411" cy="25864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How does it know this about 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AO Scan technology takes your unique celular energy patterns and compares them to a defined database of optimal frequencies allowing you to control the right energy levels for that part of </a:t>
            </a:r>
            <a:r>
              <a:rPr lang="es-ES" sz="2200" kern="100" dirty="0" err="1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es-E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body. </a:t>
            </a:r>
            <a:endParaRPr lang="es-ES" sz="2200" kern="100" dirty="0">
              <a:effectLst/>
              <a:latin typeface="Proxima Nova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9C6A1B-9C6A-F546-5D63-5F27D08924F0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3A92008-403A-9B64-0569-488487B58835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CD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Google Shape;276;g1dfb5b67c04_0_24">
              <a:extLst>
                <a:ext uri="{FF2B5EF4-FFF2-40B4-BE49-F238E27FC236}">
                  <a16:creationId xmlns:a16="http://schemas.microsoft.com/office/drawing/2014/main" id="{DF135487-56C2-112D-1098-8238799A1054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How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88484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desk with her hand on her chin&#10;&#10;Description automatically generated with medium confidence">
            <a:extLst>
              <a:ext uri="{FF2B5EF4-FFF2-40B4-BE49-F238E27FC236}">
                <a16:creationId xmlns:a16="http://schemas.microsoft.com/office/drawing/2014/main" id="{705002A3-93A1-95CB-D7BD-5F873014B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2" t="17040" r="557" b="203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8BAFE9-4C24-5840-C226-F1B3BEF4011D}"/>
              </a:ext>
            </a:extLst>
          </p:cNvPr>
          <p:cNvGrpSpPr/>
          <p:nvPr/>
        </p:nvGrpSpPr>
        <p:grpSpPr>
          <a:xfrm>
            <a:off x="4805681" y="724283"/>
            <a:ext cx="6441622" cy="5357203"/>
            <a:chOff x="4805680" y="724283"/>
            <a:chExt cx="6979579" cy="5804597"/>
          </a:xfrm>
        </p:grpSpPr>
        <p:sp>
          <p:nvSpPr>
            <p:cNvPr id="25" name="Rectángulo redondeado 16">
              <a:extLst>
                <a:ext uri="{FF2B5EF4-FFF2-40B4-BE49-F238E27FC236}">
                  <a16:creationId xmlns:a16="http://schemas.microsoft.com/office/drawing/2014/main" id="{5D738E7A-D828-FBFA-AAC1-B46C60489815}"/>
                </a:ext>
              </a:extLst>
            </p:cNvPr>
            <p:cNvSpPr/>
            <p:nvPr/>
          </p:nvSpPr>
          <p:spPr>
            <a:xfrm rot="16200000" flipH="1">
              <a:off x="7960065" y="-2430102"/>
              <a:ext cx="670808" cy="6979577"/>
            </a:xfrm>
            <a:prstGeom prst="roundRect">
              <a:avLst>
                <a:gd name="adj" fmla="val 11128"/>
              </a:avLst>
            </a:prstGeom>
            <a:solidFill>
              <a:srgbClr val="00A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CuadroTexto 2">
              <a:extLst>
                <a:ext uri="{FF2B5EF4-FFF2-40B4-BE49-F238E27FC236}">
                  <a16:creationId xmlns:a16="http://schemas.microsoft.com/office/drawing/2014/main" id="{305951C5-380D-B91A-3260-7F80FA50B2CF}"/>
                </a:ext>
              </a:extLst>
            </p:cNvPr>
            <p:cNvSpPr txBox="1"/>
            <p:nvPr/>
          </p:nvSpPr>
          <p:spPr>
            <a:xfrm>
              <a:off x="4805680" y="798433"/>
              <a:ext cx="69795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Proxima Nova" panose="02000506030000020004" pitchFamily="2" charset="0"/>
                  <a:cs typeface="Calibri" panose="020F0502020204030204" pitchFamily="34" charset="0"/>
                </a:rPr>
                <a:t>Goal: I want to own my own business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AD2B91C-8574-3CBF-7CE2-3F6DD8A4CF26}"/>
                </a:ext>
              </a:extLst>
            </p:cNvPr>
            <p:cNvGrpSpPr/>
            <p:nvPr/>
          </p:nvGrpSpPr>
          <p:grpSpPr>
            <a:xfrm>
              <a:off x="4805680" y="1551069"/>
              <a:ext cx="6979579" cy="804415"/>
              <a:chOff x="4805680" y="1551069"/>
              <a:chExt cx="6979579" cy="8044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32EB767-8026-643E-A29C-95EC471EEF02}"/>
                  </a:ext>
                </a:extLst>
              </p:cNvPr>
              <p:cNvGrpSpPr/>
              <p:nvPr/>
            </p:nvGrpSpPr>
            <p:grpSpPr>
              <a:xfrm>
                <a:off x="4805680" y="1551069"/>
                <a:ext cx="6979579" cy="804415"/>
                <a:chOff x="5046985" y="1619821"/>
                <a:chExt cx="6979579" cy="804415"/>
              </a:xfrm>
              <a:solidFill>
                <a:srgbClr val="C89A5F"/>
              </a:solidFill>
            </p:grpSpPr>
            <p:sp>
              <p:nvSpPr>
                <p:cNvPr id="23" name="Rectángulo redondeado 16">
                  <a:extLst>
                    <a:ext uri="{FF2B5EF4-FFF2-40B4-BE49-F238E27FC236}">
                      <a16:creationId xmlns:a16="http://schemas.microsoft.com/office/drawing/2014/main" id="{96C09A8B-9686-50C5-7E8C-C814C7C095CB}"/>
                    </a:ext>
                  </a:extLst>
                </p:cNvPr>
                <p:cNvSpPr/>
                <p:nvPr/>
              </p:nvSpPr>
              <p:spPr>
                <a:xfrm rot="16200000" flipH="1">
                  <a:off x="8134568" y="-1467759"/>
                  <a:ext cx="804413" cy="6979578"/>
                </a:xfrm>
                <a:prstGeom prst="roundRect">
                  <a:avLst>
                    <a:gd name="adj" fmla="val 8053"/>
                  </a:avLst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" name="Rectángulo redondeado 16">
                  <a:extLst>
                    <a:ext uri="{FF2B5EF4-FFF2-40B4-BE49-F238E27FC236}">
                      <a16:creationId xmlns:a16="http://schemas.microsoft.com/office/drawing/2014/main" id="{F27B84F8-AC44-5960-2334-7EB358FA3D7E}"/>
                    </a:ext>
                  </a:extLst>
                </p:cNvPr>
                <p:cNvSpPr/>
                <p:nvPr/>
              </p:nvSpPr>
              <p:spPr>
                <a:xfrm rot="16200000" flipH="1">
                  <a:off x="5720447" y="946359"/>
                  <a:ext cx="804413" cy="2151337"/>
                </a:xfrm>
                <a:prstGeom prst="roundRect">
                  <a:avLst>
                    <a:gd name="adj" fmla="val 805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" name="Triángulo 17">
                  <a:extLst>
                    <a:ext uri="{FF2B5EF4-FFF2-40B4-BE49-F238E27FC236}">
                      <a16:creationId xmlns:a16="http://schemas.microsoft.com/office/drawing/2014/main" id="{7E56DDA3-389B-D6E1-FBDE-8B0FA865DC22}"/>
                    </a:ext>
                  </a:extLst>
                </p:cNvPr>
                <p:cNvSpPr/>
                <p:nvPr/>
              </p:nvSpPr>
              <p:spPr>
                <a:xfrm rot="5400000" flipH="1">
                  <a:off x="7098852" y="1819420"/>
                  <a:ext cx="461666" cy="405213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1" name="CuadroTexto 2">
                <a:extLst>
                  <a:ext uri="{FF2B5EF4-FFF2-40B4-BE49-F238E27FC236}">
                    <a16:creationId xmlns:a16="http://schemas.microsoft.com/office/drawing/2014/main" id="{263F7AB1-D263-11C4-1E78-B11523940532}"/>
                  </a:ext>
                </a:extLst>
              </p:cNvPr>
              <p:cNvSpPr txBox="1"/>
              <p:nvPr/>
            </p:nvSpPr>
            <p:spPr>
              <a:xfrm>
                <a:off x="4977636" y="1630108"/>
                <a:ext cx="19793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Why do I want </a:t>
                </a:r>
                <a:b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</a:br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to do this?</a:t>
                </a:r>
              </a:p>
            </p:txBody>
          </p:sp>
          <p:sp>
            <p:nvSpPr>
              <p:cNvPr id="26" name="CuadroTexto 2">
                <a:extLst>
                  <a:ext uri="{FF2B5EF4-FFF2-40B4-BE49-F238E27FC236}">
                    <a16:creationId xmlns:a16="http://schemas.microsoft.com/office/drawing/2014/main" id="{94EEE455-122E-292C-9B61-75002999892D}"/>
                  </a:ext>
                </a:extLst>
              </p:cNvPr>
              <p:cNvSpPr txBox="1"/>
              <p:nvPr/>
            </p:nvSpPr>
            <p:spPr>
              <a:xfrm>
                <a:off x="7370202" y="1630108"/>
                <a:ext cx="43244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  <a:t>It will allow me to have greater control over how I spend my time.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6A1F4FC-936C-786E-52C8-878CA52FEDC9}"/>
                </a:ext>
              </a:extLst>
            </p:cNvPr>
            <p:cNvGrpSpPr/>
            <p:nvPr/>
          </p:nvGrpSpPr>
          <p:grpSpPr>
            <a:xfrm>
              <a:off x="4805680" y="2412420"/>
              <a:ext cx="6979579" cy="804415"/>
              <a:chOff x="4805680" y="1551069"/>
              <a:chExt cx="6979579" cy="80441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C554C78-ABBB-8C2E-4017-91E6F47327A7}"/>
                  </a:ext>
                </a:extLst>
              </p:cNvPr>
              <p:cNvGrpSpPr/>
              <p:nvPr/>
            </p:nvGrpSpPr>
            <p:grpSpPr>
              <a:xfrm>
                <a:off x="4805680" y="1551069"/>
                <a:ext cx="6979579" cy="804415"/>
                <a:chOff x="5046985" y="1619821"/>
                <a:chExt cx="6979579" cy="804415"/>
              </a:xfrm>
              <a:solidFill>
                <a:srgbClr val="C89A5F"/>
              </a:solidFill>
            </p:grpSpPr>
            <p:sp>
              <p:nvSpPr>
                <p:cNvPr id="32" name="Rectángulo redondeado 16">
                  <a:extLst>
                    <a:ext uri="{FF2B5EF4-FFF2-40B4-BE49-F238E27FC236}">
                      <a16:creationId xmlns:a16="http://schemas.microsoft.com/office/drawing/2014/main" id="{D241F33B-A824-E1EB-D732-02A08FF7C6BE}"/>
                    </a:ext>
                  </a:extLst>
                </p:cNvPr>
                <p:cNvSpPr/>
                <p:nvPr/>
              </p:nvSpPr>
              <p:spPr>
                <a:xfrm rot="16200000" flipH="1">
                  <a:off x="8134568" y="-1467759"/>
                  <a:ext cx="804413" cy="6979578"/>
                </a:xfrm>
                <a:prstGeom prst="roundRect">
                  <a:avLst>
                    <a:gd name="adj" fmla="val 8053"/>
                  </a:avLst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Rectángulo redondeado 16">
                  <a:extLst>
                    <a:ext uri="{FF2B5EF4-FFF2-40B4-BE49-F238E27FC236}">
                      <a16:creationId xmlns:a16="http://schemas.microsoft.com/office/drawing/2014/main" id="{37884443-55BE-D3F2-2697-D03C78DFC1A0}"/>
                    </a:ext>
                  </a:extLst>
                </p:cNvPr>
                <p:cNvSpPr/>
                <p:nvPr/>
              </p:nvSpPr>
              <p:spPr>
                <a:xfrm rot="16200000" flipH="1">
                  <a:off x="5720447" y="946359"/>
                  <a:ext cx="804413" cy="2151337"/>
                </a:xfrm>
                <a:prstGeom prst="roundRect">
                  <a:avLst>
                    <a:gd name="adj" fmla="val 8053"/>
                  </a:avLst>
                </a:prstGeom>
                <a:solidFill>
                  <a:srgbClr val="3CB4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Triángulo 17">
                  <a:extLst>
                    <a:ext uri="{FF2B5EF4-FFF2-40B4-BE49-F238E27FC236}">
                      <a16:creationId xmlns:a16="http://schemas.microsoft.com/office/drawing/2014/main" id="{A7B23277-11FC-B502-F9F9-53E1ADFFAAD9}"/>
                    </a:ext>
                  </a:extLst>
                </p:cNvPr>
                <p:cNvSpPr/>
                <p:nvPr/>
              </p:nvSpPr>
              <p:spPr>
                <a:xfrm rot="5400000" flipH="1">
                  <a:off x="7098852" y="1819420"/>
                  <a:ext cx="461666" cy="405213"/>
                </a:xfrm>
                <a:prstGeom prst="triangle">
                  <a:avLst/>
                </a:prstGeom>
                <a:solidFill>
                  <a:srgbClr val="3CB4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0" name="CuadroTexto 2">
                <a:extLst>
                  <a:ext uri="{FF2B5EF4-FFF2-40B4-BE49-F238E27FC236}">
                    <a16:creationId xmlns:a16="http://schemas.microsoft.com/office/drawing/2014/main" id="{83F035BD-89CC-D1F8-A61A-D93C68041D6C}"/>
                  </a:ext>
                </a:extLst>
              </p:cNvPr>
              <p:cNvSpPr txBox="1"/>
              <p:nvPr/>
            </p:nvSpPr>
            <p:spPr>
              <a:xfrm>
                <a:off x="4977636" y="1630108"/>
                <a:ext cx="19793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Why do I want </a:t>
                </a:r>
                <a:b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</a:br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to do this?</a:t>
                </a:r>
              </a:p>
            </p:txBody>
          </p:sp>
          <p:sp>
            <p:nvSpPr>
              <p:cNvPr id="31" name="CuadroTexto 2">
                <a:extLst>
                  <a:ext uri="{FF2B5EF4-FFF2-40B4-BE49-F238E27FC236}">
                    <a16:creationId xmlns:a16="http://schemas.microsoft.com/office/drawing/2014/main" id="{F2DAB9B6-7254-FED5-F10D-86C42BDF2400}"/>
                  </a:ext>
                </a:extLst>
              </p:cNvPr>
              <p:cNvSpPr txBox="1"/>
              <p:nvPr/>
            </p:nvSpPr>
            <p:spPr>
              <a:xfrm>
                <a:off x="7370202" y="1746721"/>
                <a:ext cx="43244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  <a:t>Balanced emotions create well-being.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6767956-0F18-0352-18A9-3CBE7B2943B2}"/>
                </a:ext>
              </a:extLst>
            </p:cNvPr>
            <p:cNvGrpSpPr/>
            <p:nvPr/>
          </p:nvGrpSpPr>
          <p:grpSpPr>
            <a:xfrm>
              <a:off x="4805680" y="3273619"/>
              <a:ext cx="6979579" cy="804415"/>
              <a:chOff x="4805680" y="1551069"/>
              <a:chExt cx="6979579" cy="80441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868C7EC-BE4C-0E4A-8735-962D06341EC0}"/>
                  </a:ext>
                </a:extLst>
              </p:cNvPr>
              <p:cNvGrpSpPr/>
              <p:nvPr/>
            </p:nvGrpSpPr>
            <p:grpSpPr>
              <a:xfrm>
                <a:off x="4805680" y="1551069"/>
                <a:ext cx="6979579" cy="804415"/>
                <a:chOff x="5046985" y="1619821"/>
                <a:chExt cx="6979579" cy="804415"/>
              </a:xfrm>
              <a:solidFill>
                <a:srgbClr val="C89A5F"/>
              </a:solidFill>
            </p:grpSpPr>
            <p:sp>
              <p:nvSpPr>
                <p:cNvPr id="39" name="Rectángulo redondeado 16">
                  <a:extLst>
                    <a:ext uri="{FF2B5EF4-FFF2-40B4-BE49-F238E27FC236}">
                      <a16:creationId xmlns:a16="http://schemas.microsoft.com/office/drawing/2014/main" id="{B9A003D1-D7B4-B85F-122C-F7AA5D6188C3}"/>
                    </a:ext>
                  </a:extLst>
                </p:cNvPr>
                <p:cNvSpPr/>
                <p:nvPr/>
              </p:nvSpPr>
              <p:spPr>
                <a:xfrm rot="16200000" flipH="1">
                  <a:off x="8134568" y="-1467759"/>
                  <a:ext cx="804413" cy="6979578"/>
                </a:xfrm>
                <a:prstGeom prst="roundRect">
                  <a:avLst>
                    <a:gd name="adj" fmla="val 8053"/>
                  </a:avLst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0" name="Rectángulo redondeado 16">
                  <a:extLst>
                    <a:ext uri="{FF2B5EF4-FFF2-40B4-BE49-F238E27FC236}">
                      <a16:creationId xmlns:a16="http://schemas.microsoft.com/office/drawing/2014/main" id="{0F7C843C-E0A0-7EAE-67D0-181B6DD09BB2}"/>
                    </a:ext>
                  </a:extLst>
                </p:cNvPr>
                <p:cNvSpPr/>
                <p:nvPr/>
              </p:nvSpPr>
              <p:spPr>
                <a:xfrm rot="16200000" flipH="1">
                  <a:off x="5720447" y="946359"/>
                  <a:ext cx="804413" cy="2151337"/>
                </a:xfrm>
                <a:prstGeom prst="roundRect">
                  <a:avLst>
                    <a:gd name="adj" fmla="val 8053"/>
                  </a:avLst>
                </a:prstGeom>
                <a:solidFill>
                  <a:srgbClr val="F3B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" name="Triángulo 17">
                  <a:extLst>
                    <a:ext uri="{FF2B5EF4-FFF2-40B4-BE49-F238E27FC236}">
                      <a16:creationId xmlns:a16="http://schemas.microsoft.com/office/drawing/2014/main" id="{CF8CD2E5-8898-5EB0-2368-BBF4395D32CF}"/>
                    </a:ext>
                  </a:extLst>
                </p:cNvPr>
                <p:cNvSpPr/>
                <p:nvPr/>
              </p:nvSpPr>
              <p:spPr>
                <a:xfrm rot="5400000" flipH="1">
                  <a:off x="7098852" y="1819420"/>
                  <a:ext cx="461666" cy="405213"/>
                </a:xfrm>
                <a:prstGeom prst="triangle">
                  <a:avLst/>
                </a:prstGeom>
                <a:solidFill>
                  <a:srgbClr val="F3B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7" name="CuadroTexto 2">
                <a:extLst>
                  <a:ext uri="{FF2B5EF4-FFF2-40B4-BE49-F238E27FC236}">
                    <a16:creationId xmlns:a16="http://schemas.microsoft.com/office/drawing/2014/main" id="{6193BB7D-D637-CC49-73DA-3291374EDEDD}"/>
                  </a:ext>
                </a:extLst>
              </p:cNvPr>
              <p:cNvSpPr txBox="1"/>
              <p:nvPr/>
            </p:nvSpPr>
            <p:spPr>
              <a:xfrm>
                <a:off x="4977636" y="1630108"/>
                <a:ext cx="19793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Why do I want </a:t>
                </a:r>
                <a:b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</a:br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to do this?</a:t>
                </a:r>
              </a:p>
            </p:txBody>
          </p:sp>
          <p:sp>
            <p:nvSpPr>
              <p:cNvPr id="38" name="CuadroTexto 2">
                <a:extLst>
                  <a:ext uri="{FF2B5EF4-FFF2-40B4-BE49-F238E27FC236}">
                    <a16:creationId xmlns:a16="http://schemas.microsoft.com/office/drawing/2014/main" id="{85ECB3C2-AC06-528B-58D7-9E32DB18A938}"/>
                  </a:ext>
                </a:extLst>
              </p:cNvPr>
              <p:cNvSpPr txBox="1"/>
              <p:nvPr/>
            </p:nvSpPr>
            <p:spPr>
              <a:xfrm>
                <a:off x="7370202" y="1746721"/>
                <a:ext cx="43244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  <a:t>I will be able to work from home.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AE6CED3-F533-0028-59E2-90B0C1A5BD6B}"/>
                </a:ext>
              </a:extLst>
            </p:cNvPr>
            <p:cNvGrpSpPr/>
            <p:nvPr/>
          </p:nvGrpSpPr>
          <p:grpSpPr>
            <a:xfrm>
              <a:off x="4805680" y="4134814"/>
              <a:ext cx="6979579" cy="804415"/>
              <a:chOff x="4805680" y="1551069"/>
              <a:chExt cx="6979579" cy="804415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FE77DA0-4B4B-C83C-EF8C-19833C769763}"/>
                  </a:ext>
                </a:extLst>
              </p:cNvPr>
              <p:cNvGrpSpPr/>
              <p:nvPr/>
            </p:nvGrpSpPr>
            <p:grpSpPr>
              <a:xfrm>
                <a:off x="4805680" y="1551069"/>
                <a:ext cx="6979579" cy="804415"/>
                <a:chOff x="5046985" y="1619821"/>
                <a:chExt cx="6979579" cy="804415"/>
              </a:xfrm>
              <a:solidFill>
                <a:srgbClr val="C89A5F"/>
              </a:solidFill>
            </p:grpSpPr>
            <p:sp>
              <p:nvSpPr>
                <p:cNvPr id="46" name="Rectángulo redondeado 16">
                  <a:extLst>
                    <a:ext uri="{FF2B5EF4-FFF2-40B4-BE49-F238E27FC236}">
                      <a16:creationId xmlns:a16="http://schemas.microsoft.com/office/drawing/2014/main" id="{B99F590F-B9A6-C1D1-568C-D5C73C4D7E70}"/>
                    </a:ext>
                  </a:extLst>
                </p:cNvPr>
                <p:cNvSpPr/>
                <p:nvPr/>
              </p:nvSpPr>
              <p:spPr>
                <a:xfrm rot="16200000" flipH="1">
                  <a:off x="8134568" y="-1467759"/>
                  <a:ext cx="804413" cy="6979578"/>
                </a:xfrm>
                <a:prstGeom prst="roundRect">
                  <a:avLst>
                    <a:gd name="adj" fmla="val 8053"/>
                  </a:avLst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" name="Rectángulo redondeado 16">
                  <a:extLst>
                    <a:ext uri="{FF2B5EF4-FFF2-40B4-BE49-F238E27FC236}">
                      <a16:creationId xmlns:a16="http://schemas.microsoft.com/office/drawing/2014/main" id="{61450949-B084-CF03-7380-A5A55BC6F687}"/>
                    </a:ext>
                  </a:extLst>
                </p:cNvPr>
                <p:cNvSpPr/>
                <p:nvPr/>
              </p:nvSpPr>
              <p:spPr>
                <a:xfrm rot="16200000" flipH="1">
                  <a:off x="5720447" y="946359"/>
                  <a:ext cx="804413" cy="2151337"/>
                </a:xfrm>
                <a:prstGeom prst="roundRect">
                  <a:avLst>
                    <a:gd name="adj" fmla="val 8053"/>
                  </a:avLst>
                </a:prstGeom>
                <a:solidFill>
                  <a:srgbClr val="7DB1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Triángulo 17">
                  <a:extLst>
                    <a:ext uri="{FF2B5EF4-FFF2-40B4-BE49-F238E27FC236}">
                      <a16:creationId xmlns:a16="http://schemas.microsoft.com/office/drawing/2014/main" id="{3B936AF2-08D4-C859-D72B-3B9A7DB36CD1}"/>
                    </a:ext>
                  </a:extLst>
                </p:cNvPr>
                <p:cNvSpPr/>
                <p:nvPr/>
              </p:nvSpPr>
              <p:spPr>
                <a:xfrm rot="5400000" flipH="1">
                  <a:off x="7098852" y="1819420"/>
                  <a:ext cx="461666" cy="405213"/>
                </a:xfrm>
                <a:prstGeom prst="triangle">
                  <a:avLst/>
                </a:prstGeom>
                <a:solidFill>
                  <a:srgbClr val="7DB1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CuadroTexto 2">
                <a:extLst>
                  <a:ext uri="{FF2B5EF4-FFF2-40B4-BE49-F238E27FC236}">
                    <a16:creationId xmlns:a16="http://schemas.microsoft.com/office/drawing/2014/main" id="{0F09B2B5-45FC-7E89-EF3B-E56590D0D63C}"/>
                  </a:ext>
                </a:extLst>
              </p:cNvPr>
              <p:cNvSpPr txBox="1"/>
              <p:nvPr/>
            </p:nvSpPr>
            <p:spPr>
              <a:xfrm>
                <a:off x="4977636" y="1630108"/>
                <a:ext cx="19793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Why do I want </a:t>
                </a:r>
                <a:b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</a:br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to do this?</a:t>
                </a:r>
              </a:p>
            </p:txBody>
          </p:sp>
          <p:sp>
            <p:nvSpPr>
              <p:cNvPr id="45" name="CuadroTexto 2">
                <a:extLst>
                  <a:ext uri="{FF2B5EF4-FFF2-40B4-BE49-F238E27FC236}">
                    <a16:creationId xmlns:a16="http://schemas.microsoft.com/office/drawing/2014/main" id="{9B68AFD8-CB0B-A39E-9B83-B44F6AE60AD9}"/>
                  </a:ext>
                </a:extLst>
              </p:cNvPr>
              <p:cNvSpPr txBox="1"/>
              <p:nvPr/>
            </p:nvSpPr>
            <p:spPr>
              <a:xfrm>
                <a:off x="7370202" y="1630107"/>
                <a:ext cx="43244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  <a:t>I will be able to spend more time </a:t>
                </a:r>
                <a:b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</a:br>
                <a: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  <a:t>with my family and friends.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56C70F6-6693-61A2-8CA6-4C1DDA668124}"/>
                </a:ext>
              </a:extLst>
            </p:cNvPr>
            <p:cNvGrpSpPr/>
            <p:nvPr/>
          </p:nvGrpSpPr>
          <p:grpSpPr>
            <a:xfrm>
              <a:off x="4805680" y="4996005"/>
              <a:ext cx="6979579" cy="804415"/>
              <a:chOff x="4805680" y="1551069"/>
              <a:chExt cx="6979579" cy="80441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E83F9F6-04C9-D501-D4BE-CC74A5021E83}"/>
                  </a:ext>
                </a:extLst>
              </p:cNvPr>
              <p:cNvGrpSpPr/>
              <p:nvPr/>
            </p:nvGrpSpPr>
            <p:grpSpPr>
              <a:xfrm>
                <a:off x="4805680" y="1551069"/>
                <a:ext cx="6979579" cy="804415"/>
                <a:chOff x="5046985" y="1619821"/>
                <a:chExt cx="6979579" cy="804415"/>
              </a:xfrm>
              <a:solidFill>
                <a:srgbClr val="C89A5F"/>
              </a:solidFill>
            </p:grpSpPr>
            <p:sp>
              <p:nvSpPr>
                <p:cNvPr id="53" name="Rectángulo redondeado 16">
                  <a:extLst>
                    <a:ext uri="{FF2B5EF4-FFF2-40B4-BE49-F238E27FC236}">
                      <a16:creationId xmlns:a16="http://schemas.microsoft.com/office/drawing/2014/main" id="{8508910E-53E2-AA11-0ED8-05A42E342D3E}"/>
                    </a:ext>
                  </a:extLst>
                </p:cNvPr>
                <p:cNvSpPr/>
                <p:nvPr/>
              </p:nvSpPr>
              <p:spPr>
                <a:xfrm rot="16200000" flipH="1">
                  <a:off x="8134568" y="-1467759"/>
                  <a:ext cx="804413" cy="6979578"/>
                </a:xfrm>
                <a:prstGeom prst="roundRect">
                  <a:avLst>
                    <a:gd name="adj" fmla="val 8053"/>
                  </a:avLst>
                </a:prstGeom>
                <a:solidFill>
                  <a:schemeClr val="bg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4" name="Rectángulo redondeado 16">
                  <a:extLst>
                    <a:ext uri="{FF2B5EF4-FFF2-40B4-BE49-F238E27FC236}">
                      <a16:creationId xmlns:a16="http://schemas.microsoft.com/office/drawing/2014/main" id="{940BCA86-25EE-9584-B987-A932A1CE5644}"/>
                    </a:ext>
                  </a:extLst>
                </p:cNvPr>
                <p:cNvSpPr/>
                <p:nvPr/>
              </p:nvSpPr>
              <p:spPr>
                <a:xfrm rot="16200000" flipH="1">
                  <a:off x="5720447" y="946359"/>
                  <a:ext cx="804413" cy="2151337"/>
                </a:xfrm>
                <a:prstGeom prst="roundRect">
                  <a:avLst>
                    <a:gd name="adj" fmla="val 8053"/>
                  </a:avLst>
                </a:prstGeom>
                <a:solidFill>
                  <a:srgbClr val="CD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Triángulo 17">
                  <a:extLst>
                    <a:ext uri="{FF2B5EF4-FFF2-40B4-BE49-F238E27FC236}">
                      <a16:creationId xmlns:a16="http://schemas.microsoft.com/office/drawing/2014/main" id="{2C5962A1-3705-A6E8-98C0-B51468A20B6A}"/>
                    </a:ext>
                  </a:extLst>
                </p:cNvPr>
                <p:cNvSpPr/>
                <p:nvPr/>
              </p:nvSpPr>
              <p:spPr>
                <a:xfrm rot="5400000" flipH="1">
                  <a:off x="7098852" y="1819420"/>
                  <a:ext cx="461666" cy="405213"/>
                </a:xfrm>
                <a:prstGeom prst="triangle">
                  <a:avLst/>
                </a:prstGeom>
                <a:solidFill>
                  <a:srgbClr val="CD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1" name="CuadroTexto 2">
                <a:extLst>
                  <a:ext uri="{FF2B5EF4-FFF2-40B4-BE49-F238E27FC236}">
                    <a16:creationId xmlns:a16="http://schemas.microsoft.com/office/drawing/2014/main" id="{2C02EFD2-66F9-7AE8-F5A9-43A732427219}"/>
                  </a:ext>
                </a:extLst>
              </p:cNvPr>
              <p:cNvSpPr txBox="1"/>
              <p:nvPr/>
            </p:nvSpPr>
            <p:spPr>
              <a:xfrm>
                <a:off x="4977636" y="1630108"/>
                <a:ext cx="197938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Why do I want </a:t>
                </a:r>
                <a:b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</a:br>
                <a:r>
                  <a:rPr lang="en-GB" sz="1800" b="1" dirty="0">
                    <a:solidFill>
                      <a:schemeClr val="bg1"/>
                    </a:solidFill>
                    <a:latin typeface="Proxima Nova Semibold" panose="02000506030000020004" pitchFamily="2" charset="0"/>
                    <a:cs typeface="Calibri" panose="020F0502020204030204" pitchFamily="34" charset="0"/>
                  </a:rPr>
                  <a:t>to do this?</a:t>
                </a:r>
              </a:p>
            </p:txBody>
          </p:sp>
          <p:sp>
            <p:nvSpPr>
              <p:cNvPr id="52" name="CuadroTexto 2">
                <a:extLst>
                  <a:ext uri="{FF2B5EF4-FFF2-40B4-BE49-F238E27FC236}">
                    <a16:creationId xmlns:a16="http://schemas.microsoft.com/office/drawing/2014/main" id="{EFA84055-A58C-CC42-7787-19268E742E48}"/>
                  </a:ext>
                </a:extLst>
              </p:cNvPr>
              <p:cNvSpPr txBox="1"/>
              <p:nvPr/>
            </p:nvSpPr>
            <p:spPr>
              <a:xfrm>
                <a:off x="7370202" y="1630107"/>
                <a:ext cx="432449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rgbClr val="373A36"/>
                    </a:solidFill>
                    <a:latin typeface="Proxima Nova" panose="02000506030000020004" pitchFamily="2" charset="0"/>
                    <a:cs typeface="Calibri" panose="020F0502020204030204" pitchFamily="34" charset="0"/>
                  </a:rPr>
                  <a:t>Supporting my family is the most important thing to me.</a:t>
                </a:r>
              </a:p>
            </p:txBody>
          </p:sp>
        </p:grpSp>
        <p:sp>
          <p:nvSpPr>
            <p:cNvPr id="56" name="Rectángulo redondeado 16">
              <a:extLst>
                <a:ext uri="{FF2B5EF4-FFF2-40B4-BE49-F238E27FC236}">
                  <a16:creationId xmlns:a16="http://schemas.microsoft.com/office/drawing/2014/main" id="{94D24634-56C3-EC8A-DC4F-1E23D82F4C6D}"/>
                </a:ext>
              </a:extLst>
            </p:cNvPr>
            <p:cNvSpPr/>
            <p:nvPr/>
          </p:nvSpPr>
          <p:spPr>
            <a:xfrm rot="16200000" flipH="1">
              <a:off x="9075404" y="3819025"/>
              <a:ext cx="520226" cy="4899484"/>
            </a:xfrm>
            <a:prstGeom prst="roundRect">
              <a:avLst>
                <a:gd name="adj" fmla="val 1112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CuadroTexto 2">
              <a:extLst>
                <a:ext uri="{FF2B5EF4-FFF2-40B4-BE49-F238E27FC236}">
                  <a16:creationId xmlns:a16="http://schemas.microsoft.com/office/drawing/2014/main" id="{AFD8A12C-88C3-4C16-A50C-23CB43F1167D}"/>
                </a:ext>
              </a:extLst>
            </p:cNvPr>
            <p:cNvSpPr txBox="1"/>
            <p:nvPr/>
          </p:nvSpPr>
          <p:spPr>
            <a:xfrm>
              <a:off x="6885773" y="6008654"/>
              <a:ext cx="48994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Proxima Nova" panose="02000506030000020004" pitchFamily="2" charset="0"/>
                  <a:cs typeface="Calibri" panose="020F0502020204030204" pitchFamily="34" charset="0"/>
                </a:rPr>
                <a:t>Root cause of motivation</a:t>
              </a:r>
            </a:p>
          </p:txBody>
        </p:sp>
        <p:sp>
          <p:nvSpPr>
            <p:cNvPr id="60" name="Triángulo 17">
              <a:extLst>
                <a:ext uri="{FF2B5EF4-FFF2-40B4-BE49-F238E27FC236}">
                  <a16:creationId xmlns:a16="http://schemas.microsoft.com/office/drawing/2014/main" id="{F845A4FF-1BD7-5168-3C1D-15BC6CAE6F4B}"/>
                </a:ext>
              </a:extLst>
            </p:cNvPr>
            <p:cNvSpPr/>
            <p:nvPr/>
          </p:nvSpPr>
          <p:spPr>
            <a:xfrm flipH="1">
              <a:off x="8847376" y="5847779"/>
              <a:ext cx="976278" cy="25936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A3E5793-F068-5A25-A019-04B99FCCAFDE}"/>
              </a:ext>
            </a:extLst>
          </p:cNvPr>
          <p:cNvSpPr/>
          <p:nvPr/>
        </p:nvSpPr>
        <p:spPr>
          <a:xfrm>
            <a:off x="0" y="-1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oogle Shape;266;p32">
            <a:extLst>
              <a:ext uri="{FF2B5EF4-FFF2-40B4-BE49-F238E27FC236}">
                <a16:creationId xmlns:a16="http://schemas.microsoft.com/office/drawing/2014/main" id="{5F706C6F-6D68-C02F-B814-7134BB255C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4945" y="129692"/>
            <a:ext cx="1220312" cy="2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D8A116-EA3A-C08F-C766-4FB7BF681651}"/>
              </a:ext>
            </a:extLst>
          </p:cNvPr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oogle Shape;293;p35">
            <a:extLst>
              <a:ext uri="{FF2B5EF4-FFF2-40B4-BE49-F238E27FC236}">
                <a16:creationId xmlns:a16="http://schemas.microsoft.com/office/drawing/2014/main" id="{18F55936-5ECE-33F1-E3BC-72390FA0F6C2}"/>
              </a:ext>
            </a:extLst>
          </p:cNvPr>
          <p:cNvSpPr txBox="1"/>
          <p:nvPr/>
        </p:nvSpPr>
        <p:spPr>
          <a:xfrm>
            <a:off x="0" y="6458034"/>
            <a:ext cx="1219199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AO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Scan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Technology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a medical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device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statements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have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been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evaluated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by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FDA.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This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product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is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not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intended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to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diagnose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treat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, cure,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or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prevent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any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 </a:t>
            </a:r>
            <a:r>
              <a:rPr lang="es-ES" sz="1000" u="none" strike="noStrike" dirty="0" err="1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disease</a:t>
            </a:r>
            <a:r>
              <a:rPr lang="es-ES" sz="1000" u="none" strike="noStrike" dirty="0">
                <a:solidFill>
                  <a:schemeClr val="bg1"/>
                </a:solidFill>
                <a:latin typeface="Proxima Nova" panose="02000506030000020004" pitchFamily="2" charset="0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98178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1993092" y="3310438"/>
            <a:ext cx="8609413" cy="120742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What steps are you going to implement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b="1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to move your business forward?</a:t>
            </a:r>
            <a:endParaRPr lang="es-ES" sz="3600" kern="100" dirty="0">
              <a:effectLst/>
              <a:latin typeface="Proxima Nova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383671-2A99-9F15-987A-3DE85675E90C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D7CD1D0-DE50-AFCD-E00E-4ADB5F0949B0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C89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Google Shape;276;g1dfb5b67c04_0_24">
              <a:extLst>
                <a:ext uri="{FF2B5EF4-FFF2-40B4-BE49-F238E27FC236}">
                  <a16:creationId xmlns:a16="http://schemas.microsoft.com/office/drawing/2014/main" id="{908DA801-B75B-A0CE-E9E7-DDC64FC84B21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What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 Next?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1871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74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172"/>
            <a:ext cx="12191999" cy="686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6341" y="1875277"/>
            <a:ext cx="3319317" cy="3107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9877AB7-FF52-16B7-9C38-FCAA98F9EB94}"/>
              </a:ext>
            </a:extLst>
          </p:cNvPr>
          <p:cNvSpPr txBox="1"/>
          <p:nvPr/>
        </p:nvSpPr>
        <p:spPr>
          <a:xfrm>
            <a:off x="2199315" y="3149542"/>
            <a:ext cx="77933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Solex</a:t>
            </a:r>
            <a:r>
              <a:rPr lang="en-GB" sz="24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, the premier health technology company, </a:t>
            </a:r>
            <a:br>
              <a:rPr lang="en-GB" sz="240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revolutionizes </a:t>
            </a:r>
            <a:r>
              <a:rPr lang="en-GB" sz="24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how to navigate through everyday life – by understanding and balancing our emotions, and optimizing energy for enriched living.</a:t>
            </a:r>
            <a:endParaRPr lang="es-ES" sz="2400" dirty="0">
              <a:solidFill>
                <a:srgbClr val="373A36"/>
              </a:solidFill>
              <a:effectLst/>
              <a:latin typeface="Proxima Nova" panose="02000506030000020004" pitchFamily="2" charset="0"/>
            </a:endParaRPr>
          </a:p>
        </p:txBody>
      </p:sp>
      <p:sp>
        <p:nvSpPr>
          <p:cNvPr id="10" name="Google Shape;276;g1dfb5b67c04_0_24">
            <a:extLst>
              <a:ext uri="{FF2B5EF4-FFF2-40B4-BE49-F238E27FC236}">
                <a16:creationId xmlns:a16="http://schemas.microsoft.com/office/drawing/2014/main" id="{6EE8C2E1-6672-EAE2-E22C-6E96C954EA4B}"/>
              </a:ext>
            </a:extLst>
          </p:cNvPr>
          <p:cNvSpPr txBox="1">
            <a:spLocks/>
          </p:cNvSpPr>
          <p:nvPr/>
        </p:nvSpPr>
        <p:spPr>
          <a:xfrm>
            <a:off x="0" y="1670201"/>
            <a:ext cx="12192000" cy="94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373A36"/>
              </a:buClr>
              <a:buSzPts val="4800"/>
            </a:pPr>
            <a:r>
              <a:rPr lang="es-ES" sz="7200" dirty="0">
                <a:latin typeface="Proxima Nova Light" panose="02000506030000020004" pitchFamily="2" charset="0"/>
                <a:ea typeface="Source Serif Pro" panose="02040603050405020204" pitchFamily="18" charset="0"/>
              </a:rPr>
              <a:t>Who is Solex?</a:t>
            </a:r>
          </a:p>
        </p:txBody>
      </p:sp>
    </p:spTree>
    <p:extLst>
      <p:ext uri="{BB962C8B-B14F-4D97-AF65-F5344CB8AC3E}">
        <p14:creationId xmlns:p14="http://schemas.microsoft.com/office/powerpoint/2010/main" val="248553556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1E9808DD-9B52-9798-99EF-6D0E7052AE39}"/>
              </a:ext>
            </a:extLst>
          </p:cNvPr>
          <p:cNvGrpSpPr/>
          <p:nvPr/>
        </p:nvGrpSpPr>
        <p:grpSpPr>
          <a:xfrm>
            <a:off x="3700129" y="1048696"/>
            <a:ext cx="4791740" cy="557893"/>
            <a:chOff x="3700129" y="1960887"/>
            <a:chExt cx="4791740" cy="557893"/>
          </a:xfrm>
        </p:grpSpPr>
        <p:sp>
          <p:nvSpPr>
            <p:cNvPr id="2" name="Rectángulo redondeado 1">
              <a:extLst>
                <a:ext uri="{FF2B5EF4-FFF2-40B4-BE49-F238E27FC236}">
                  <a16:creationId xmlns:a16="http://schemas.microsoft.com/office/drawing/2014/main" id="{18B40F49-9A8E-0E3D-6431-DADDF5D54CCC}"/>
                </a:ext>
              </a:extLst>
            </p:cNvPr>
            <p:cNvSpPr/>
            <p:nvPr/>
          </p:nvSpPr>
          <p:spPr>
            <a:xfrm>
              <a:off x="3700130" y="1960887"/>
              <a:ext cx="4791739" cy="557893"/>
            </a:xfrm>
            <a:prstGeom prst="roundRect">
              <a:avLst/>
            </a:prstGeom>
            <a:solidFill>
              <a:srgbClr val="00A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5E34138-0C2F-A792-EFF5-A1B293C122B3}"/>
                </a:ext>
              </a:extLst>
            </p:cNvPr>
            <p:cNvSpPr txBox="1"/>
            <p:nvPr/>
          </p:nvSpPr>
          <p:spPr>
            <a:xfrm>
              <a:off x="3700129" y="1960887"/>
              <a:ext cx="47917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/>
                  </a:solidFill>
                  <a:latin typeface="Proxima Nova" panose="02000506030000020004" pitchFamily="2" charset="0"/>
                </a:rPr>
                <a:t>Who?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5880349-C611-3DD2-5484-BE3899CF2565}"/>
              </a:ext>
            </a:extLst>
          </p:cNvPr>
          <p:cNvGrpSpPr/>
          <p:nvPr/>
        </p:nvGrpSpPr>
        <p:grpSpPr>
          <a:xfrm>
            <a:off x="3700130" y="1900056"/>
            <a:ext cx="4791739" cy="569832"/>
            <a:chOff x="3700130" y="2763837"/>
            <a:chExt cx="4791739" cy="569832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E5C87E73-7CF8-906D-72F4-25F89E3DE66B}"/>
                </a:ext>
              </a:extLst>
            </p:cNvPr>
            <p:cNvSpPr/>
            <p:nvPr/>
          </p:nvSpPr>
          <p:spPr>
            <a:xfrm>
              <a:off x="3700130" y="2775776"/>
              <a:ext cx="4791739" cy="557893"/>
            </a:xfrm>
            <a:prstGeom prst="roundRect">
              <a:avLst/>
            </a:prstGeom>
            <a:solidFill>
              <a:srgbClr val="C89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1F9B1AB-B3E2-4E28-68A9-9DA995EB1879}"/>
                </a:ext>
              </a:extLst>
            </p:cNvPr>
            <p:cNvSpPr txBox="1"/>
            <p:nvPr/>
          </p:nvSpPr>
          <p:spPr>
            <a:xfrm>
              <a:off x="3700130" y="2763837"/>
              <a:ext cx="47917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/>
                  </a:solidFill>
                  <a:latin typeface="Proxima Nova" panose="02000506030000020004" pitchFamily="2" charset="0"/>
                </a:rPr>
                <a:t>What?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EBCA5DE-A62C-3000-B972-AB1EC8816ABA}"/>
              </a:ext>
            </a:extLst>
          </p:cNvPr>
          <p:cNvGrpSpPr/>
          <p:nvPr/>
        </p:nvGrpSpPr>
        <p:grpSpPr>
          <a:xfrm>
            <a:off x="3700130" y="2760376"/>
            <a:ext cx="4791739" cy="585026"/>
            <a:chOff x="3700130" y="3589469"/>
            <a:chExt cx="4791739" cy="585026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1BC45872-05B5-BEFA-C45C-AD9C151D12F1}"/>
                </a:ext>
              </a:extLst>
            </p:cNvPr>
            <p:cNvSpPr/>
            <p:nvPr/>
          </p:nvSpPr>
          <p:spPr>
            <a:xfrm>
              <a:off x="3700130" y="3616602"/>
              <a:ext cx="4791739" cy="557893"/>
            </a:xfrm>
            <a:prstGeom prst="roundRect">
              <a:avLst/>
            </a:prstGeom>
            <a:solidFill>
              <a:srgbClr val="3AB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B28E6B6-96A7-4B18-1A6A-C26E37ED0AAF}"/>
                </a:ext>
              </a:extLst>
            </p:cNvPr>
            <p:cNvSpPr txBox="1"/>
            <p:nvPr/>
          </p:nvSpPr>
          <p:spPr>
            <a:xfrm>
              <a:off x="3700130" y="3589469"/>
              <a:ext cx="47917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/>
                  </a:solidFill>
                  <a:latin typeface="Proxima Nova" panose="02000506030000020004" pitchFamily="2" charset="0"/>
                </a:rPr>
                <a:t>Where?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2B17247-8520-457F-B3B7-31E43D0A558F}"/>
              </a:ext>
            </a:extLst>
          </p:cNvPr>
          <p:cNvGrpSpPr/>
          <p:nvPr/>
        </p:nvGrpSpPr>
        <p:grpSpPr>
          <a:xfrm>
            <a:off x="3700130" y="4505199"/>
            <a:ext cx="4791739" cy="569037"/>
            <a:chOff x="3700130" y="4446283"/>
            <a:chExt cx="4791739" cy="569037"/>
          </a:xfrm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508933F5-B26E-993F-7328-781A2BA5DFEE}"/>
                </a:ext>
              </a:extLst>
            </p:cNvPr>
            <p:cNvSpPr/>
            <p:nvPr/>
          </p:nvSpPr>
          <p:spPr>
            <a:xfrm>
              <a:off x="3700130" y="4457427"/>
              <a:ext cx="4791739" cy="557893"/>
            </a:xfrm>
            <a:prstGeom prst="roundRect">
              <a:avLst/>
            </a:prstGeom>
            <a:solidFill>
              <a:srgbClr val="7D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732356D-94AB-F916-3A72-0D706B770337}"/>
                </a:ext>
              </a:extLst>
            </p:cNvPr>
            <p:cNvSpPr txBox="1"/>
            <p:nvPr/>
          </p:nvSpPr>
          <p:spPr>
            <a:xfrm>
              <a:off x="3700130" y="4446283"/>
              <a:ext cx="47917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/>
                  </a:solidFill>
                  <a:latin typeface="Proxima Nova" panose="02000506030000020004" pitchFamily="2" charset="0"/>
                </a:rPr>
                <a:t>When?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D08FDB6-4242-1BF1-9A7E-9FB642EFF514}"/>
              </a:ext>
            </a:extLst>
          </p:cNvPr>
          <p:cNvGrpSpPr/>
          <p:nvPr/>
        </p:nvGrpSpPr>
        <p:grpSpPr>
          <a:xfrm>
            <a:off x="3700130" y="3635248"/>
            <a:ext cx="4791739" cy="583485"/>
            <a:chOff x="3700130" y="5272661"/>
            <a:chExt cx="4791739" cy="583485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880B6B87-05D1-BD95-CF5D-8AEBF21C7294}"/>
                </a:ext>
              </a:extLst>
            </p:cNvPr>
            <p:cNvSpPr/>
            <p:nvPr/>
          </p:nvSpPr>
          <p:spPr>
            <a:xfrm>
              <a:off x="3700130" y="5298253"/>
              <a:ext cx="4791739" cy="557893"/>
            </a:xfrm>
            <a:prstGeom prst="roundRect">
              <a:avLst/>
            </a:prstGeom>
            <a:solidFill>
              <a:srgbClr val="F4B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299CF4D-D77E-26A0-8439-0A3718951A4F}"/>
                </a:ext>
              </a:extLst>
            </p:cNvPr>
            <p:cNvSpPr txBox="1"/>
            <p:nvPr/>
          </p:nvSpPr>
          <p:spPr>
            <a:xfrm>
              <a:off x="3700130" y="5272661"/>
              <a:ext cx="47917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/>
                  </a:solidFill>
                  <a:latin typeface="Proxima Nova" panose="02000506030000020004" pitchFamily="2" charset="0"/>
                </a:rPr>
                <a:t>Why?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066E15-6B86-EC8C-DE8B-844C1CA6B764}"/>
              </a:ext>
            </a:extLst>
          </p:cNvPr>
          <p:cNvSpPr txBox="1"/>
          <p:nvPr/>
        </p:nvSpPr>
        <p:spPr>
          <a:xfrm>
            <a:off x="495197" y="696443"/>
            <a:ext cx="34274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Premier Health Technology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Energy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Emotions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Care &amp; Restore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Elevate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Holistic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Wellness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Emotional Wellness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Wellbeing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You &amp; your loved ones.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Change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one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well-being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 at a time.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Frequency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Bioresonance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Nurture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Revolution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Understanding, measuring </a:t>
            </a:r>
            <a:b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</a:b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and optimizing.</a:t>
            </a:r>
          </a:p>
          <a:p>
            <a:pPr marL="162900" indent="-126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Leader in emotional </a:t>
            </a:r>
            <a:b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</a:b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 Nova" panose="02000506030000020004" pitchFamily="2" charset="0"/>
              </a:rPr>
              <a:t>wellness discovery.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EEDCCD3-999D-6AD5-D1C7-584119E996B8}"/>
              </a:ext>
            </a:extLst>
          </p:cNvPr>
          <p:cNvSpPr txBox="1"/>
          <p:nvPr/>
        </p:nvSpPr>
        <p:spPr>
          <a:xfrm>
            <a:off x="9135407" y="689788"/>
            <a:ext cx="26459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Understand physical and emotional challenges.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Live in harmony.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Body Optimization.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Balance &amp; </a:t>
            </a:r>
            <a:b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</a:b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Optimal Health. 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Your personal </a:t>
            </a:r>
            <a:b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</a:b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wellness coach.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Body, Mind &amp; Spirit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Non-Invasive Body Scan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Detect Imbalances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Alternative Health Care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Human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Healthcare Professional (Human)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Healthcare Professional</a:t>
            </a:r>
            <a:b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</a:b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(Vet)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Horses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Dogs</a:t>
            </a:r>
          </a:p>
          <a:p>
            <a:pPr marL="162900" indent="-126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roxima Nova" panose="02000506030000020004" pitchFamily="2" charset="0"/>
              </a:rPr>
              <a:t>Cats &amp; More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E8C8117-1F16-5F39-1F46-71F9DC1B3810}"/>
              </a:ext>
            </a:extLst>
          </p:cNvPr>
          <p:cNvGrpSpPr/>
          <p:nvPr/>
        </p:nvGrpSpPr>
        <p:grpSpPr>
          <a:xfrm>
            <a:off x="3700130" y="5360702"/>
            <a:ext cx="4791739" cy="557893"/>
            <a:chOff x="3700130" y="5914677"/>
            <a:chExt cx="4791739" cy="557893"/>
          </a:xfrm>
        </p:grpSpPr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7DC87171-CD48-B4C7-E6DB-67E98F0F287F}"/>
                </a:ext>
              </a:extLst>
            </p:cNvPr>
            <p:cNvSpPr/>
            <p:nvPr/>
          </p:nvSpPr>
          <p:spPr>
            <a:xfrm>
              <a:off x="3700130" y="5914677"/>
              <a:ext cx="4791739" cy="557893"/>
            </a:xfrm>
            <a:prstGeom prst="roundRect">
              <a:avLst/>
            </a:prstGeom>
            <a:solidFill>
              <a:srgbClr val="CD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4365B70-7B70-0CCB-813B-AC55EE9A1460}"/>
                </a:ext>
              </a:extLst>
            </p:cNvPr>
            <p:cNvSpPr txBox="1"/>
            <p:nvPr/>
          </p:nvSpPr>
          <p:spPr>
            <a:xfrm>
              <a:off x="3700130" y="5918572"/>
              <a:ext cx="47917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/>
                  </a:solidFill>
                  <a:latin typeface="Proxima Nova" panose="02000506030000020004" pitchFamily="2" charset="0"/>
                </a:rPr>
                <a:t>How?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9877AB7-FF52-16B7-9C38-FCAA98F9EB94}"/>
              </a:ext>
            </a:extLst>
          </p:cNvPr>
          <p:cNvSpPr txBox="1"/>
          <p:nvPr/>
        </p:nvSpPr>
        <p:spPr>
          <a:xfrm>
            <a:off x="1525602" y="2612900"/>
            <a:ext cx="9140796" cy="31346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Albert Einstein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400" i="1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en-US" sz="2400" i="1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medicine will be the medicine of frequencies.”</a:t>
            </a:r>
            <a:endParaRPr lang="es-ES" sz="2400" i="1" kern="100" dirty="0">
              <a:effectLst/>
              <a:latin typeface="Proxima Nova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Who do you know </a:t>
            </a: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who would</a:t>
            </a: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like to balance their health and well-being?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AO Scan </a:t>
            </a: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technology measures </a:t>
            </a: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your body’s emotions and energy levels, helping you to navigate through everyday life.</a:t>
            </a:r>
            <a:endParaRPr lang="es-ES" sz="2200" kern="100" dirty="0">
              <a:effectLst/>
              <a:latin typeface="Proxima Nova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ABF3A5-5B56-475E-1F38-CB1C1298D2CB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506EDAC-6F41-31CA-54D4-0C1A8E785149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00A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Google Shape;276;g1dfb5b67c04_0_24">
              <a:extLst>
                <a:ext uri="{FF2B5EF4-FFF2-40B4-BE49-F238E27FC236}">
                  <a16:creationId xmlns:a16="http://schemas.microsoft.com/office/drawing/2014/main" id="{029A5DA2-F091-A2F8-5430-D8BDA1CF46C6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Who?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5486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2384469" y="2785466"/>
            <a:ext cx="7423061" cy="190977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Advanced health and well-being through </a:t>
            </a:r>
            <a:br>
              <a:rPr lang="en-US" sz="2800" b="1" kern="100" dirty="0"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kern="100" dirty="0"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frequency technology.</a:t>
            </a:r>
            <a:endParaRPr lang="es-ES" sz="2800" b="1" kern="100" dirty="0">
              <a:latin typeface="Proxima Nova Semibold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dirty="0" err="1">
                <a:effectLst/>
                <a:latin typeface="Proxima Nova" panose="02000506030000020004" pitchFamily="2" charset="0"/>
              </a:rPr>
              <a:t>Solex</a:t>
            </a:r>
            <a:r>
              <a:rPr lang="es-ES" sz="2200" dirty="0">
                <a:effectLst/>
                <a:latin typeface="Proxima Nova" panose="02000506030000020004" pitchFamily="2" charset="0"/>
              </a:rPr>
              <a:t> AO Scan technology gives you the ability to </a:t>
            </a:r>
            <a:r>
              <a:rPr lang="es-ES" sz="2200" dirty="0" err="1">
                <a:effectLst/>
                <a:latin typeface="Proxima Nova" panose="02000506030000020004" pitchFamily="2" charset="0"/>
              </a:rPr>
              <a:t>pinpoint</a:t>
            </a:r>
            <a:r>
              <a:rPr lang="es-ES" sz="2200" dirty="0">
                <a:effectLst/>
                <a:latin typeface="Proxima Nova" panose="02000506030000020004" pitchFamily="2" charset="0"/>
              </a:rPr>
              <a:t> </a:t>
            </a:r>
            <a:br>
              <a:rPr lang="es-ES" sz="2200" dirty="0">
                <a:effectLst/>
                <a:latin typeface="Proxima Nova" panose="02000506030000020004" pitchFamily="2" charset="0"/>
              </a:rPr>
            </a:br>
            <a:r>
              <a:rPr lang="es-ES" sz="2200" dirty="0" err="1">
                <a:effectLst/>
                <a:latin typeface="Proxima Nova" panose="02000506030000020004" pitchFamily="2" charset="0"/>
              </a:rPr>
              <a:t>where</a:t>
            </a:r>
            <a:r>
              <a:rPr lang="es-ES" sz="2200" dirty="0">
                <a:effectLst/>
                <a:latin typeface="Proxima Nova" panose="02000506030000020004" pitchFamily="2" charset="0"/>
              </a:rPr>
              <a:t> your body is out of balance. </a:t>
            </a:r>
            <a:endParaRPr lang="es-ES" sz="2200" kern="100" dirty="0">
              <a:effectLst/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F89CA5-8262-563F-B2A2-FCFEB2C0E9F3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0C1C28-3E41-2649-67F2-345C0583B31B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C89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Google Shape;276;g1dfb5b67c04_0_24">
              <a:extLst>
                <a:ext uri="{FF2B5EF4-FFF2-40B4-BE49-F238E27FC236}">
                  <a16:creationId xmlns:a16="http://schemas.microsoft.com/office/drawing/2014/main" id="{6C635528-B111-C20F-ACE9-78042BCB0A2D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What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87527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6FEE799-3ECE-73C6-679B-187E6FBAA638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2B07328-0D31-95BC-3527-4B98FF9A525F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Google Shape;276;g1dfb5b67c04_0_24">
              <a:extLst>
                <a:ext uri="{FF2B5EF4-FFF2-40B4-BE49-F238E27FC236}">
                  <a16:creationId xmlns:a16="http://schemas.microsoft.com/office/drawing/2014/main" id="{6EE8C2E1-6672-EAE2-E22C-6E96C954EA4B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Where?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2141867" y="2601203"/>
            <a:ext cx="7908266" cy="25433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Anywhere!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This mobile AO Scan technology can be used anywhere</a:t>
            </a: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is available to anyone</a:t>
            </a:r>
            <a:r>
              <a:rPr lang="en-US" sz="22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2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Just like a radio station sends out a signal</a:t>
            </a:r>
            <a:r>
              <a:rPr lang="en-GB" sz="22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en-GB" sz="22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your radio to receive and tune in to, your body sends out information signals for AO Scan technology to receive and interpret. </a:t>
            </a:r>
            <a:endParaRPr lang="es-ES" sz="2200" kern="100" dirty="0">
              <a:effectLst/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0841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929514" y="2495754"/>
            <a:ext cx="10443138" cy="32149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To achieve optimal health!</a:t>
            </a:r>
            <a:endParaRPr lang="es-ES" sz="2800" b="1" kern="100" dirty="0">
              <a:effectLst/>
              <a:latin typeface="Proxima Nova Semibold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Even when we feel we’re having a perfect day, there may be areas in our body that are out of balance. When having a bad day, it’s obvious something needs to change.</a:t>
            </a:r>
            <a:endParaRPr lang="es-ES" sz="2100" kern="100" dirty="0">
              <a:latin typeface="Proxima Nova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Have you ever wondered why you’re able to eat some foods one day, only to have them affect you differently another day? Likewise, does a daily task or job, that’s usually manageable, some days feel out of reach? </a:t>
            </a:r>
            <a:endParaRPr lang="es-ES" sz="2100" kern="100" dirty="0">
              <a:latin typeface="Proxima Nova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AO Scan technology</a:t>
            </a:r>
            <a:r>
              <a:rPr lang="en-US" sz="2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puts you in control of these situations by identifying and modifying the areas in your body that are out of balance.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57DB3B-4C62-5783-63D4-91B8BF0EB00C}"/>
              </a:ext>
            </a:extLst>
          </p:cNvPr>
          <p:cNvGrpSpPr/>
          <p:nvPr/>
        </p:nvGrpSpPr>
        <p:grpSpPr>
          <a:xfrm>
            <a:off x="929514" y="1190135"/>
            <a:ext cx="10332972" cy="1006786"/>
            <a:chOff x="929514" y="1190135"/>
            <a:chExt cx="10332972" cy="100678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77B60DF-EA00-1262-9714-8C43E63B03D7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F3BF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Google Shape;276;g1dfb5b67c04_0_24">
              <a:extLst>
                <a:ext uri="{FF2B5EF4-FFF2-40B4-BE49-F238E27FC236}">
                  <a16:creationId xmlns:a16="http://schemas.microsoft.com/office/drawing/2014/main" id="{5F7E2ADD-9757-16B1-299E-21E95E2ECF81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190135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Why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072737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2160916" y="2575211"/>
            <a:ext cx="7870167" cy="25114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latin typeface="Proxima Nova Semibold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Throughout the Day.</a:t>
            </a:r>
            <a:endParaRPr lang="es-ES" sz="2800" b="1" kern="100" dirty="0">
              <a:effectLst/>
              <a:latin typeface="Proxima Nova Semibold" panose="020005060300000200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AO Scan provides a variety of scans that are encouraged for your daily use. Each one is specific to your needs and helps you identify areas out of balance.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Your solution is as easy as listening to your own </a:t>
            </a: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personalized</a:t>
            </a:r>
            <a:r>
              <a:rPr lang="en-US" sz="2200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playlist, giving you your daily win.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02977B-9AAA-4A21-F9EC-70F7CB738432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2CA35E7-4762-B4EE-3B1C-C7984DE562F9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7D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Google Shape;276;g1dfb5b67c04_0_24">
              <a:extLst>
                <a:ext uri="{FF2B5EF4-FFF2-40B4-BE49-F238E27FC236}">
                  <a16:creationId xmlns:a16="http://schemas.microsoft.com/office/drawing/2014/main" id="{D14C037B-8B1E-1B93-11DF-327AD9538F51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When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10608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60023-BDFF-BC19-8F7C-0597ED35B144}"/>
              </a:ext>
            </a:extLst>
          </p:cNvPr>
          <p:cNvSpPr txBox="1"/>
          <p:nvPr/>
        </p:nvSpPr>
        <p:spPr>
          <a:xfrm>
            <a:off x="2164093" y="2695648"/>
            <a:ext cx="7863814" cy="219723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kern="100" dirty="0">
                <a:effectLst/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How does it work with my body?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Every cell produces energy. Every healthy cell group creates a pattern of energy. These energy patterns are called frequency.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Proxima Nova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AO Scan technology receives information and shows imbalances based on those cell patterns.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1AD480-E85A-1051-57C4-33722D3982C3}"/>
              </a:ext>
            </a:extLst>
          </p:cNvPr>
          <p:cNvGrpSpPr/>
          <p:nvPr/>
        </p:nvGrpSpPr>
        <p:grpSpPr>
          <a:xfrm>
            <a:off x="929514" y="1240934"/>
            <a:ext cx="10332972" cy="955987"/>
            <a:chOff x="929514" y="1240934"/>
            <a:chExt cx="10332972" cy="95598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407E92-A752-09E7-C2FA-E164EB64F5FF}"/>
                </a:ext>
              </a:extLst>
            </p:cNvPr>
            <p:cNvSpPr/>
            <p:nvPr/>
          </p:nvSpPr>
          <p:spPr>
            <a:xfrm>
              <a:off x="929514" y="1360493"/>
              <a:ext cx="10332972" cy="836428"/>
            </a:xfrm>
            <a:prstGeom prst="roundRect">
              <a:avLst/>
            </a:prstGeom>
            <a:solidFill>
              <a:srgbClr val="CD6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Google Shape;276;g1dfb5b67c04_0_24">
              <a:extLst>
                <a:ext uri="{FF2B5EF4-FFF2-40B4-BE49-F238E27FC236}">
                  <a16:creationId xmlns:a16="http://schemas.microsoft.com/office/drawing/2014/main" id="{57C3944C-2017-CDE6-4F14-4AB6E0D4054B}"/>
                </a:ext>
              </a:extLst>
            </p:cNvPr>
            <p:cNvSpPr txBox="1">
              <a:spLocks/>
            </p:cNvSpPr>
            <p:nvPr/>
          </p:nvSpPr>
          <p:spPr>
            <a:xfrm>
              <a:off x="1150557" y="1240934"/>
              <a:ext cx="9890886" cy="94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000"/>
                </a:spcBef>
                <a:buClr>
                  <a:srgbClr val="373A36"/>
                </a:buClr>
                <a:buSzPts val="4800"/>
              </a:pPr>
              <a:r>
                <a:rPr lang="es-ES" sz="6000" dirty="0" err="1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How</a:t>
              </a:r>
              <a:r>
                <a:rPr lang="es-ES" sz="6000" dirty="0">
                  <a:solidFill>
                    <a:schemeClr val="bg1"/>
                  </a:solidFill>
                  <a:latin typeface="Proxima Nova Light" panose="02000506030000020004" pitchFamily="2" charset="0"/>
                  <a:ea typeface="Source Serif Pro" panose="02040603050405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312077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776</Words>
  <Application>Microsoft Office PowerPoint</Application>
  <PresentationFormat>Widescreen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Proxima Nova</vt:lpstr>
      <vt:lpstr>Proxima Nova Light</vt:lpstr>
      <vt:lpstr>Proxima Nova Semibold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Rodríguez</dc:creator>
  <cp:lastModifiedBy>Loran</cp:lastModifiedBy>
  <cp:revision>262</cp:revision>
  <dcterms:created xsi:type="dcterms:W3CDTF">2022-12-14T14:11:00Z</dcterms:created>
  <dcterms:modified xsi:type="dcterms:W3CDTF">2023-07-10T16:21:01Z</dcterms:modified>
</cp:coreProperties>
</file>